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761" r:id="rId3"/>
    <p:sldMasterId id="2147483773" r:id="rId4"/>
  </p:sldMasterIdLst>
  <p:notesMasterIdLst>
    <p:notesMasterId r:id="rId24"/>
  </p:notesMasterIdLst>
  <p:sldIdLst>
    <p:sldId id="256" r:id="rId5"/>
    <p:sldId id="409" r:id="rId6"/>
    <p:sldId id="428" r:id="rId7"/>
    <p:sldId id="478" r:id="rId8"/>
    <p:sldId id="479" r:id="rId9"/>
    <p:sldId id="480" r:id="rId10"/>
    <p:sldId id="482" r:id="rId11"/>
    <p:sldId id="481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2" r:id="rId20"/>
    <p:sldId id="491" r:id="rId21"/>
    <p:sldId id="490" r:id="rId22"/>
    <p:sldId id="453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42">
          <p15:clr>
            <a:srgbClr val="A4A3A4"/>
          </p15:clr>
        </p15:guide>
        <p15:guide id="2" pos="40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2C6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031" autoAdjust="0"/>
  </p:normalViewPr>
  <p:slideViewPr>
    <p:cSldViewPr snapToGrid="0" snapToObjects="1">
      <p:cViewPr varScale="1">
        <p:scale>
          <a:sx n="36" d="100"/>
          <a:sy n="36" d="100"/>
        </p:scale>
        <p:origin x="1688" y="48"/>
      </p:cViewPr>
      <p:guideLst>
        <p:guide orient="horz" pos="3042"/>
        <p:guide pos="40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0669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655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402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376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048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83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01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449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16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985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3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61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弱光条件成像主要由于单位感光元件获取的光子数量较少，成像效果过暗，图像对比度太低而看不清。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解决方法一般是：提高相机感光度；或者增加相机的曝光时间。但是前者会导致噪声也被放大，导致图像噪点过多；后者则受限于成像时间不能太长。所以有必要获得一种较为理想的暗光图像增强方法。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00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弱光条件成像主要由于单位感光元件获取的光子数量较少，成像效果过暗，图像对比度太低而看不清。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解决方法一般是：提高相机感光度；或者增加相机的曝光时间。但是前者会导致噪声也被放大，导致图像噪点过多；后者则受限于成像时间不能太长。所以有必要获得一种较为理想的暗光图像增强方法。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46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弱光条件成像主要由于单位感光元件获取的光子数量较少，成像效果过暗，图像对比度太低而看不清。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解决方法一般是：提高相机感光度；或者增加相机的曝光时间。但是前者会导致噪声也被放大，导致图像噪点过多；后者则受限于成像时间不能太长。所以有必要获得一种较为理想的暗光图像增强方法。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07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弱光条件成像主要由于单位感光元件获取的光子数量较少，成像效果过暗，图像对比度太低而看不清。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解决方法一般是：提高相机感光度；或者增加相机的曝光时间。但是前者会导致噪声也被放大，导致图像噪点过多；后者则受限于成像时间不能太长。所以有必要获得一种较为理想的暗光图像增强方法。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16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20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45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11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线条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9" name="PPT首页参考图 白底.png" descr="PPT首页参考图 白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6" name="线条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9" name="PPT首页参考图 白底.png" descr="PPT首页参考图 白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9" name="图像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9" name="图像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0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1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6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图像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7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8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图像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9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456461" y="168579"/>
            <a:ext cx="9932908" cy="10197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30" y="1957493"/>
            <a:ext cx="5501639" cy="1171786"/>
          </a:xfrm>
        </p:spPr>
        <p:txBody>
          <a:bodyPr anchor="b">
            <a:normAutofit/>
          </a:bodyPr>
          <a:lstStyle>
            <a:lvl1pPr marL="0" indent="0">
              <a:buNone/>
              <a:defRPr sz="2560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172730" y="3129279"/>
            <a:ext cx="5501639" cy="52403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0635" y="1957493"/>
            <a:ext cx="5528734" cy="1171786"/>
          </a:xfrm>
        </p:spPr>
        <p:txBody>
          <a:bodyPr anchor="b">
            <a:normAutofit/>
          </a:bodyPr>
          <a:lstStyle>
            <a:lvl1pPr marL="0" indent="0">
              <a:buNone/>
              <a:defRPr sz="2560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860635" y="3129279"/>
            <a:ext cx="5528734" cy="52403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94080" y="9040142"/>
            <a:ext cx="2926080" cy="519289"/>
          </a:xfrm>
        </p:spPr>
        <p:txBody>
          <a:bodyPr/>
          <a:lstStyle/>
          <a:p>
            <a:fld id="{9A3E6052-684C-405A-AAE8-2DF9AE708DB6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307840" y="9040142"/>
            <a:ext cx="4389120" cy="5192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E345E-6771-4A9D-94D8-C631DBADCF3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9" name="图像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9" name="图像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0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1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6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图像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7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8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9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/>
          <a:lstStyle/>
          <a:p>
            <a:fld id="{75E9B96D-2A37-944B-A98C-E6618095EE22}" type="datetimeFigureOut">
              <a:rPr kumimoji="1" lang="zh-CN" altLang="en-US" smtClean="0"/>
              <a:t>2018/7/6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147394" y="8763000"/>
            <a:ext cx="381516" cy="379591"/>
          </a:xfrm>
        </p:spPr>
        <p:txBody>
          <a:bodyPr/>
          <a:lstStyle/>
          <a:p>
            <a:fld id="{7E38536A-5DCD-044C-8832-A234C8133F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268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6" name="线条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9" name="PPT首页参考图 白底.png" descr="PPT首页参考图 白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29" name="图像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9" name="图像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0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1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图像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标题文本</a:t>
            </a:r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06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图像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7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18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29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5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图像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“在此键入引文。”</a:t>
            </a:r>
          </a:p>
        </p:txBody>
      </p:sp>
      <p:sp>
        <p:nvSpPr>
          <p:cNvPr id="1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8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PPT内容页底图 白底.png" descr="PPT内容页底图 白底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PPT内容页底图 白底.png" descr="PPT内容页底图 白底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PPT内容页底图 白底.png" descr="PPT内容页底图 白底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86" r:id="rId11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60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PPT内容页底图 白底.png" descr="PPT内容页底图 白底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4"/>
        </a:buBlip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9.xml"/><Relationship Id="rId7" Type="http://schemas.openxmlformats.org/officeDocument/2006/relationships/image" Target="../media/image1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5.xml"/><Relationship Id="rId4" Type="http://schemas.openxmlformats.org/officeDocument/2006/relationships/tags" Target="../tags/tag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5.xml"/><Relationship Id="rId4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7.xml"/><Relationship Id="rId7" Type="http://schemas.openxmlformats.org/officeDocument/2006/relationships/image" Target="../media/image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老万 2017/07/03"/>
          <p:cNvSpPr txBox="1">
            <a:spLocks noGrp="1"/>
          </p:cNvSpPr>
          <p:nvPr>
            <p:ph type="subTitle" sz="quarter" idx="1"/>
          </p:nvPr>
        </p:nvSpPr>
        <p:spPr>
          <a:xfrm>
            <a:off x="1891701" y="5684118"/>
            <a:ext cx="8724900" cy="102887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lvl="8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000"/>
            </a:pPr>
            <a:r>
              <a:rPr lang="zh-CN" altLang="en-US"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指导老师：万鹏飞，邢晨</a:t>
            </a:r>
            <a:r>
              <a:rPr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dirty="0" smtClean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8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000"/>
            </a:pPr>
            <a:r>
              <a:rPr lang="zh-CN" altLang="en-US"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汇报人：黄杰</a:t>
            </a:r>
            <a:endParaRPr lang="en-US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299" y="2324652"/>
            <a:ext cx="11921705" cy="1918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4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实习月度总结</a:t>
            </a:r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  <a:p>
            <a:endParaRPr kumimoji="0" lang="en-US" altLang="zh-CN" sz="44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  <a:p>
            <a:r>
              <a:rPr lang="zh-CN" altLang="en-US" sz="3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6.11-7.09</a:t>
            </a:r>
            <a:r>
              <a:rPr lang="zh-CN" altLang="en-US" sz="3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0" lang="zh-CN" alt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 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第三周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525434" y="395458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尝试解决的方法（对网络本身进行修改）：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</a:t>
            </a: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为每层增加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bias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，最终训练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loss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收敛到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0.045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左右。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为每层增加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层，使训练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loss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收敛到了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0.035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左右。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为了观察输出模型的不同，打印修改后代码每层参数，发现中间参数近乎于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0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，说明可能中间层没有得到学习，问题有待解决。</a:t>
            </a: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74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第三周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80378" y="1817215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  作者输出图像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(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上），迁移后增加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前和增加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后的对比图分别如下所示（下自左向右）：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9" y="2767041"/>
            <a:ext cx="4593033" cy="3073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5" y="6105250"/>
            <a:ext cx="4627277" cy="30964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4" y="6086957"/>
            <a:ext cx="4654612" cy="3114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49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605884" y="4298279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准备比赛相关事宜。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</a:t>
            </a: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2.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编写比赛框架代码，在原有代码基础上进行修改，完成版本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和版本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两套代码，并对两者进行比较，目前本人倾向于版本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3.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尝试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hdrnet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能否满足比赛官方测试要求，经过改写测试发现生成的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pb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文件无法满足要求，遂搁浅。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4.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开始使用其他模型进行训练，并阅读相关资料。</a:t>
            </a: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032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605884" y="4298279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准备比赛相关事宜。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</a:t>
            </a: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2.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编写比赛框架代码，在原有代码基础上进行修改，完成版本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和版本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两套代码，并对两者进行比较，目前本人倾向于版本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3.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尝试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hdrnet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能否满足比赛官方测试要求，经过改写测试发现生成的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pb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文件无法满足要求，遂搁浅。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4.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开始使用其他模型进行训练，并阅读相关资料。</a:t>
            </a: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165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763441" y="4039185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基本框架撰写：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：部分数据读入内存然后进行训练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优点：训练比较稳定，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GAN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基本保持平衡。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缺点：速度过慢，读取数据所需时间太长。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：直接从硬盘读入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batch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进行训练。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优点：训练速度快。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缺点：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GAN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略有失衡，需要改变相关系数才行。</a:t>
            </a: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413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605884" y="1900548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和版本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训练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baseline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对比：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48786"/>
              </p:ext>
            </p:extLst>
          </p:nvPr>
        </p:nvGraphicFramePr>
        <p:xfrm>
          <a:off x="1605884" y="3933682"/>
          <a:ext cx="9339695" cy="4563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7939">
                  <a:extLst>
                    <a:ext uri="{9D8B030D-6E8A-4147-A177-3AD203B41FA5}">
                      <a16:colId xmlns:a16="http://schemas.microsoft.com/office/drawing/2014/main" val="4125277242"/>
                    </a:ext>
                  </a:extLst>
                </a:gridCol>
                <a:gridCol w="1736532">
                  <a:extLst>
                    <a:ext uri="{9D8B030D-6E8A-4147-A177-3AD203B41FA5}">
                      <a16:colId xmlns:a16="http://schemas.microsoft.com/office/drawing/2014/main" val="3200060229"/>
                    </a:ext>
                  </a:extLst>
                </a:gridCol>
                <a:gridCol w="1999346">
                  <a:extLst>
                    <a:ext uri="{9D8B030D-6E8A-4147-A177-3AD203B41FA5}">
                      <a16:colId xmlns:a16="http://schemas.microsoft.com/office/drawing/2014/main" val="813893915"/>
                    </a:ext>
                  </a:extLst>
                </a:gridCol>
                <a:gridCol w="1867939">
                  <a:extLst>
                    <a:ext uri="{9D8B030D-6E8A-4147-A177-3AD203B41FA5}">
                      <a16:colId xmlns:a16="http://schemas.microsoft.com/office/drawing/2014/main" val="4193527918"/>
                    </a:ext>
                  </a:extLst>
                </a:gridCol>
                <a:gridCol w="1867939">
                  <a:extLst>
                    <a:ext uri="{9D8B030D-6E8A-4147-A177-3AD203B41FA5}">
                      <a16:colId xmlns:a16="http://schemas.microsoft.com/office/drawing/2014/main" val="2926083293"/>
                    </a:ext>
                  </a:extLst>
                </a:gridCol>
              </a:tblGrid>
              <a:tr h="1061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</a:p>
                    <a:p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11h</a:t>
                      </a:r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5h</a:t>
                      </a: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3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06060"/>
                        </a:solidFill>
                        <a:effectLst/>
                        <a:uLnTx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26h</a:t>
                      </a: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11h</a:t>
                      </a: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751722"/>
                  </a:ext>
                </a:extLst>
              </a:tr>
              <a:tr h="1061040">
                <a:tc>
                  <a:txBody>
                    <a:bodyPr/>
                    <a:lstStyle/>
                    <a:p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PSNR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21.85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21.97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22.25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22.65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84414"/>
                  </a:ext>
                </a:extLst>
              </a:tr>
              <a:tr h="1252528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MS-SSIM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0.9032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0.9121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0.9173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0.9197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77812"/>
                  </a:ext>
                </a:extLst>
              </a:tr>
              <a:tr h="1061040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TIME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0.1550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0.1510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0.1550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0.1607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0491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0573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605884" y="1900548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  将数据集从公共盘移到自己的目录下，方案一训练速度明显提高，结果如下，两者指标基本一致。（使用的是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MSSIM –LOSS)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51141"/>
              </p:ext>
            </p:extLst>
          </p:nvPr>
        </p:nvGraphicFramePr>
        <p:xfrm>
          <a:off x="3538201" y="3982953"/>
          <a:ext cx="5603817" cy="3502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7939">
                  <a:extLst>
                    <a:ext uri="{9D8B030D-6E8A-4147-A177-3AD203B41FA5}">
                      <a16:colId xmlns:a16="http://schemas.microsoft.com/office/drawing/2014/main" val="4125277242"/>
                    </a:ext>
                  </a:extLst>
                </a:gridCol>
                <a:gridCol w="1736532">
                  <a:extLst>
                    <a:ext uri="{9D8B030D-6E8A-4147-A177-3AD203B41FA5}">
                      <a16:colId xmlns:a16="http://schemas.microsoft.com/office/drawing/2014/main" val="3200060229"/>
                    </a:ext>
                  </a:extLst>
                </a:gridCol>
                <a:gridCol w="1999346">
                  <a:extLst>
                    <a:ext uri="{9D8B030D-6E8A-4147-A177-3AD203B41FA5}">
                      <a16:colId xmlns:a16="http://schemas.microsoft.com/office/drawing/2014/main" val="813893915"/>
                    </a:ext>
                  </a:extLst>
                </a:gridCol>
              </a:tblGrid>
              <a:tr h="1061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</a:p>
                    <a:p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9h</a:t>
                      </a:r>
                      <a:r>
                        <a:rPr kumimoji="0" lang="zh-CN" altLang="en-US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版本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（</a:t>
                      </a:r>
                      <a:r>
                        <a:rPr kumimoji="0" lang="en-US" altLang="zh-CN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10h</a:t>
                      </a:r>
                      <a:r>
                        <a:rPr kumimoji="0" lang="zh-CN" altLang="en-US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606060"/>
                          </a:solidFill>
                          <a:effectLst/>
                          <a:uLnTx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3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06060"/>
                        </a:solidFill>
                        <a:effectLst/>
                        <a:uLnTx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751722"/>
                  </a:ext>
                </a:extLst>
              </a:tr>
              <a:tr h="1061040">
                <a:tc>
                  <a:txBody>
                    <a:bodyPr/>
                    <a:lstStyle/>
                    <a:p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PSNR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22.56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22.60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84414"/>
                  </a:ext>
                </a:extLst>
              </a:tr>
              <a:tr h="1252528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MS-SSIM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0.9243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6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0.9241</a:t>
                      </a:r>
                      <a:endParaRPr kumimoji="0" lang="zh-CN" altLang="en-US" sz="36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7781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11564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第四周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53295" y="1212364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各种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loss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初步对比实验结果</a:t>
            </a:r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(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u-net)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98299"/>
              </p:ext>
            </p:extLst>
          </p:nvPr>
        </p:nvGraphicFramePr>
        <p:xfrm>
          <a:off x="263465" y="2332262"/>
          <a:ext cx="12533462" cy="6715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345">
                  <a:extLst>
                    <a:ext uri="{9D8B030D-6E8A-4147-A177-3AD203B41FA5}">
                      <a16:colId xmlns:a16="http://schemas.microsoft.com/office/drawing/2014/main" val="4125277242"/>
                    </a:ext>
                  </a:extLst>
                </a:gridCol>
                <a:gridCol w="1253345">
                  <a:extLst>
                    <a:ext uri="{9D8B030D-6E8A-4147-A177-3AD203B41FA5}">
                      <a16:colId xmlns:a16="http://schemas.microsoft.com/office/drawing/2014/main" val="3579752523"/>
                    </a:ext>
                  </a:extLst>
                </a:gridCol>
                <a:gridCol w="1165175">
                  <a:extLst>
                    <a:ext uri="{9D8B030D-6E8A-4147-A177-3AD203B41FA5}">
                      <a16:colId xmlns:a16="http://schemas.microsoft.com/office/drawing/2014/main" val="3200060229"/>
                    </a:ext>
                  </a:extLst>
                </a:gridCol>
                <a:gridCol w="1165175">
                  <a:extLst>
                    <a:ext uri="{9D8B030D-6E8A-4147-A177-3AD203B41FA5}">
                      <a16:colId xmlns:a16="http://schemas.microsoft.com/office/drawing/2014/main" val="360894549"/>
                    </a:ext>
                  </a:extLst>
                </a:gridCol>
                <a:gridCol w="1341517">
                  <a:extLst>
                    <a:ext uri="{9D8B030D-6E8A-4147-A177-3AD203B41FA5}">
                      <a16:colId xmlns:a16="http://schemas.microsoft.com/office/drawing/2014/main" val="813893915"/>
                    </a:ext>
                  </a:extLst>
                </a:gridCol>
                <a:gridCol w="1341517">
                  <a:extLst>
                    <a:ext uri="{9D8B030D-6E8A-4147-A177-3AD203B41FA5}">
                      <a16:colId xmlns:a16="http://schemas.microsoft.com/office/drawing/2014/main" val="678577750"/>
                    </a:ext>
                  </a:extLst>
                </a:gridCol>
                <a:gridCol w="1253347">
                  <a:extLst>
                    <a:ext uri="{9D8B030D-6E8A-4147-A177-3AD203B41FA5}">
                      <a16:colId xmlns:a16="http://schemas.microsoft.com/office/drawing/2014/main" val="4193527918"/>
                    </a:ext>
                  </a:extLst>
                </a:gridCol>
                <a:gridCol w="1253347">
                  <a:extLst>
                    <a:ext uri="{9D8B030D-6E8A-4147-A177-3AD203B41FA5}">
                      <a16:colId xmlns:a16="http://schemas.microsoft.com/office/drawing/2014/main" val="3696602370"/>
                    </a:ext>
                  </a:extLst>
                </a:gridCol>
                <a:gridCol w="1253347">
                  <a:extLst>
                    <a:ext uri="{9D8B030D-6E8A-4147-A177-3AD203B41FA5}">
                      <a16:colId xmlns:a16="http://schemas.microsoft.com/office/drawing/2014/main" val="2926083293"/>
                    </a:ext>
                  </a:extLst>
                </a:gridCol>
                <a:gridCol w="1253347">
                  <a:extLst>
                    <a:ext uri="{9D8B030D-6E8A-4147-A177-3AD203B41FA5}">
                      <a16:colId xmlns:a16="http://schemas.microsoft.com/office/drawing/2014/main" val="1230420244"/>
                    </a:ext>
                  </a:extLst>
                </a:gridCol>
              </a:tblGrid>
              <a:tr h="194761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origial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三层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VGG(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各层权重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，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，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去掉模糊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换成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MS-SSIM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换成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L1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换成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SSIM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三层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VGG(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各层权重，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1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，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3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，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6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）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换成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L1+MS-SSIM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Color loss</a:t>
                      </a:r>
                      <a:r>
                        <a:rPr kumimoji="0" lang="zh-CN" altLang="en-US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换成</a:t>
                      </a: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L1+MS-SSIM</a:t>
                      </a:r>
                      <a:endParaRPr kumimoji="0" lang="zh-CN" altLang="en-US" sz="24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6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606060"/>
                        </a:solidFill>
                        <a:effectLst/>
                        <a:uLnTx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751722"/>
                  </a:ext>
                </a:extLst>
              </a:tr>
              <a:tr h="1947614">
                <a:tc>
                  <a:txBody>
                    <a:bodyPr/>
                    <a:lstStyle/>
                    <a:p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PSNR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22.76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22.72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22.66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22.60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22.51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22.51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22.31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22.69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22.91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84414"/>
                  </a:ext>
                </a:extLst>
              </a:tr>
              <a:tr h="2299103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SSIM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0.9178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0.928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0.9227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0.9241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0.9169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0.9217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0.9230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0.9227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CN" sz="2400" b="1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华文细黑" panose="02010600040101010101" charset="-122"/>
                          <a:ea typeface="华文细黑" panose="02010600040101010101" charset="-122"/>
                          <a:cs typeface="+mn-cs"/>
                          <a:sym typeface="Gill Sans"/>
                        </a:rPr>
                        <a:t>0.9212</a:t>
                      </a:r>
                      <a:endParaRPr kumimoji="0" lang="zh-CN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华文细黑" panose="02010600040101010101" charset="-122"/>
                        <a:ea typeface="华文细黑" panose="02010600040101010101" charset="-122"/>
                        <a:cs typeface="+mn-cs"/>
                        <a:sym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7781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37156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3295" y="6563113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605884" y="1900548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229589" y="3699882"/>
            <a:ext cx="11077228" cy="2290999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阅读论文总结：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精读：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1.《Learning to see in the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dark》</a:t>
            </a: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2.《low light image enhancement  using </a:t>
            </a:r>
            <a:r>
              <a:rPr lang="en-US" altLang="zh-CN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cnn</a:t>
            </a:r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and bright channel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》</a:t>
            </a: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3.《LLCNN: A Convolutional Neural Network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for Low-light </a:t>
            </a:r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Image Enhancement》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泛读：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1.《MSR-net:Low-light Image Enhancement Using Deep Convolutional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Network》</a:t>
            </a: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2.《</a:t>
            </a:r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LEARNING-BASED DEQUANTIZATION FOR IMAGE RESTORATION AGAINST EXTREMELY POOR ILLUMINATION 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》</a:t>
            </a: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788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750" y="4137673"/>
            <a:ext cx="11216640" cy="1413934"/>
          </a:xfrm>
        </p:spPr>
        <p:txBody>
          <a:bodyPr/>
          <a:lstStyle/>
          <a:p>
            <a:pPr algn="ctr"/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感谢指正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4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>
            <p:custDataLst>
              <p:tags r:id="rId2"/>
            </p:custDataLst>
          </p:nvPr>
        </p:nvGrpSpPr>
        <p:grpSpPr>
          <a:xfrm>
            <a:off x="2204267" y="1917640"/>
            <a:ext cx="8960351" cy="791347"/>
            <a:chOff x="3508748" y="794949"/>
            <a:chExt cx="8100844" cy="791347"/>
          </a:xfrm>
        </p:grpSpPr>
        <p:cxnSp>
          <p:nvCxnSpPr>
            <p:cNvPr id="6" name="直接连接符 5"/>
            <p:cNvCxnSpPr/>
            <p:nvPr>
              <p:custDataLst>
                <p:tags r:id="rId18"/>
              </p:custDataLst>
            </p:nvPr>
          </p:nvCxnSpPr>
          <p:spPr>
            <a:xfrm flipH="1">
              <a:off x="3885645" y="935851"/>
              <a:ext cx="693178" cy="650445"/>
            </a:xfrm>
            <a:prstGeom prst="line">
              <a:avLst/>
            </a:prstGeom>
            <a:noFill/>
            <a:ln w="12700" cap="flat" cmpd="sng" algn="ctr">
              <a:solidFill>
                <a:srgbClr val="FF388C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7" name="任意多边形 6"/>
            <p:cNvSpPr/>
            <p:nvPr>
              <p:custDataLst>
                <p:tags r:id="rId19"/>
              </p:custDataLst>
            </p:nvPr>
          </p:nvSpPr>
          <p:spPr>
            <a:xfrm>
              <a:off x="3525847" y="1316963"/>
              <a:ext cx="505039" cy="228766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FF388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72000" rtlCol="0" anchor="ctr">
              <a:normAutofit fontScale="87500" lnSpcReduction="20000"/>
            </a:bodyPr>
            <a:lstStyle/>
            <a:p>
              <a:pPr algn="ctr"/>
              <a:endParaRPr lang="zh-CN" altLang="en-US" sz="1400" b="1">
                <a:solidFill>
                  <a:srgbClr val="FF388C">
                    <a:lumMod val="50000"/>
                  </a:srgb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20"/>
              </p:custDataLst>
            </p:nvPr>
          </p:nvSpPr>
          <p:spPr>
            <a:xfrm>
              <a:off x="4492512" y="935918"/>
              <a:ext cx="7117080" cy="587375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 algn="l"/>
              <a:r>
                <a:rPr lang="zh-CN" altLang="en-US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第一周：调研低照图像增强相关论文，重点关注</a:t>
              </a:r>
              <a:r>
                <a:rPr lang="en-US" altLang="zh-CN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baseline</a:t>
              </a:r>
              <a:r>
                <a:rPr lang="zh-CN" altLang="en-US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的代码</a:t>
              </a:r>
              <a:endParaRPr lang="da-DK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21"/>
              </p:custDataLst>
            </p:nvPr>
          </p:nvSpPr>
          <p:spPr>
            <a:xfrm>
              <a:off x="3508748" y="794949"/>
              <a:ext cx="536523" cy="52201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rmAutofit lnSpcReduction="10000"/>
            </a:bodyPr>
            <a:lstStyle/>
            <a:p>
              <a:pPr algn="ctr"/>
              <a:r>
                <a:rPr lang="en-US" altLang="da-DK" b="1">
                  <a:solidFill>
                    <a:srgbClr val="FF388C">
                      <a:lumMod val="50000"/>
                    </a:srgbClr>
                  </a:solidFill>
                  <a:sym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69" name="组合 68"/>
          <p:cNvGrpSpPr/>
          <p:nvPr>
            <p:custDataLst>
              <p:tags r:id="rId3"/>
            </p:custDataLst>
          </p:nvPr>
        </p:nvGrpSpPr>
        <p:grpSpPr>
          <a:xfrm>
            <a:off x="2204267" y="3661735"/>
            <a:ext cx="8462454" cy="791347"/>
            <a:chOff x="3508748" y="1649828"/>
            <a:chExt cx="8462454" cy="791347"/>
          </a:xfrm>
        </p:grpSpPr>
        <p:cxnSp>
          <p:nvCxnSpPr>
            <p:cNvPr id="44" name="直接连接符 43"/>
            <p:cNvCxnSpPr/>
            <p:nvPr>
              <p:custDataLst>
                <p:tags r:id="rId14"/>
              </p:custDataLst>
            </p:nvPr>
          </p:nvCxnSpPr>
          <p:spPr>
            <a:xfrm flipH="1">
              <a:off x="3885645" y="1790730"/>
              <a:ext cx="693178" cy="650445"/>
            </a:xfrm>
            <a:prstGeom prst="line">
              <a:avLst/>
            </a:prstGeom>
            <a:noFill/>
            <a:ln w="12700" cap="flat" cmpd="sng" algn="ctr">
              <a:solidFill>
                <a:srgbClr val="E40059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5" name="任意多边形 44"/>
            <p:cNvSpPr/>
            <p:nvPr>
              <p:custDataLst>
                <p:tags r:id="rId15"/>
              </p:custDataLst>
            </p:nvPr>
          </p:nvSpPr>
          <p:spPr>
            <a:xfrm>
              <a:off x="3525847" y="2171842"/>
              <a:ext cx="505039" cy="228766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E4005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72000" rtlCol="0" anchor="ctr">
              <a:normAutofit fontScale="87500" lnSpcReduction="20000"/>
            </a:bodyPr>
            <a:lstStyle/>
            <a:p>
              <a:pPr algn="ctr"/>
              <a:endParaRPr lang="zh-CN" altLang="en-US" sz="1400" b="1">
                <a:solidFill>
                  <a:srgbClr val="FF388C">
                    <a:lumMod val="50000"/>
                  </a:srgb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6"/>
              </p:custDataLst>
            </p:nvPr>
          </p:nvSpPr>
          <p:spPr>
            <a:xfrm>
              <a:off x="4593772" y="1828897"/>
              <a:ext cx="7377430" cy="497840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 algn="l"/>
              <a:r>
                <a:rPr lang="zh-CN" altLang="en-US" sz="3200" b="1" dirty="0" smtClean="0">
                  <a:solidFill>
                    <a:srgbClr val="000000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第二周：将</a:t>
              </a:r>
              <a:r>
                <a:rPr lang="en-US" altLang="zh-CN" sz="3200" b="1" dirty="0" smtClean="0">
                  <a:solidFill>
                    <a:srgbClr val="000000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baseline</a:t>
              </a:r>
              <a:r>
                <a:rPr lang="zh-CN" altLang="en-US" sz="3200" b="1" dirty="0" smtClean="0">
                  <a:solidFill>
                    <a:srgbClr val="000000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代码迁移到</a:t>
              </a:r>
              <a:r>
                <a:rPr lang="en-US" altLang="zh-CN" sz="3200" b="1" dirty="0" err="1" smtClean="0">
                  <a:solidFill>
                    <a:srgbClr val="000000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pytorch</a:t>
              </a:r>
              <a:r>
                <a:rPr lang="zh-CN" altLang="en-US" sz="3200" b="1" dirty="0" smtClean="0">
                  <a:solidFill>
                    <a:srgbClr val="000000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平台上，完成分享</a:t>
              </a:r>
              <a:endParaRPr lang="da-DK" altLang="zh-CN" sz="3200" b="1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17"/>
              </p:custDataLst>
            </p:nvPr>
          </p:nvSpPr>
          <p:spPr>
            <a:xfrm>
              <a:off x="3508748" y="1649828"/>
              <a:ext cx="536523" cy="52201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rgbClr val="E40059">
                      <a:lumMod val="50000"/>
                    </a:srgbClr>
                  </a:solidFill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76" name="组合 75"/>
          <p:cNvGrpSpPr/>
          <p:nvPr>
            <p:custDataLst>
              <p:tags r:id="rId4"/>
            </p:custDataLst>
          </p:nvPr>
        </p:nvGrpSpPr>
        <p:grpSpPr>
          <a:xfrm>
            <a:off x="2223180" y="5499944"/>
            <a:ext cx="8649321" cy="791347"/>
            <a:chOff x="3508748" y="2504707"/>
            <a:chExt cx="8649321" cy="791347"/>
          </a:xfrm>
        </p:grpSpPr>
        <p:cxnSp>
          <p:nvCxnSpPr>
            <p:cNvPr id="49" name="直接连接符 48"/>
            <p:cNvCxnSpPr/>
            <p:nvPr>
              <p:custDataLst>
                <p:tags r:id="rId10"/>
              </p:custDataLst>
            </p:nvPr>
          </p:nvCxnSpPr>
          <p:spPr>
            <a:xfrm flipH="1">
              <a:off x="3885645" y="2645609"/>
              <a:ext cx="693178" cy="650445"/>
            </a:xfrm>
            <a:prstGeom prst="line">
              <a:avLst/>
            </a:prstGeom>
            <a:noFill/>
            <a:ln w="12700" cap="flat" cmpd="sng" algn="ctr">
              <a:solidFill>
                <a:srgbClr val="FF388C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0" name="任意多边形 49"/>
            <p:cNvSpPr/>
            <p:nvPr>
              <p:custDataLst>
                <p:tags r:id="rId11"/>
              </p:custDataLst>
            </p:nvPr>
          </p:nvSpPr>
          <p:spPr>
            <a:xfrm>
              <a:off x="3525847" y="3026721"/>
              <a:ext cx="505039" cy="228766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FF388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72000" rtlCol="0" anchor="ctr">
              <a:normAutofit fontScale="87500" lnSpcReduction="20000"/>
            </a:bodyPr>
            <a:lstStyle/>
            <a:p>
              <a:pPr algn="ctr"/>
              <a:endParaRPr lang="zh-CN" altLang="en-US" sz="1400" b="1">
                <a:solidFill>
                  <a:srgbClr val="FF388C">
                    <a:lumMod val="50000"/>
                  </a:srgb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4536264" y="2687102"/>
              <a:ext cx="7621805" cy="587375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 algn="l"/>
              <a:r>
                <a:rPr lang="zh-CN" altLang="en-US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第三周：训练并测试迁移之后的</a:t>
              </a:r>
              <a:r>
                <a:rPr lang="en-US" altLang="zh-CN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baseline</a:t>
              </a:r>
              <a:r>
                <a:rPr lang="zh-CN" altLang="en-US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模型，分析和尝试解决出现的问题</a:t>
              </a:r>
              <a:endParaRPr lang="da-DK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3"/>
              </p:custDataLst>
            </p:nvPr>
          </p:nvSpPr>
          <p:spPr>
            <a:xfrm>
              <a:off x="3508748" y="2504707"/>
              <a:ext cx="536523" cy="52201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rgbClr val="FF388C">
                      <a:lumMod val="50000"/>
                    </a:srgbClr>
                  </a:solidFill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2204267" y="7295796"/>
            <a:ext cx="8649321" cy="791347"/>
            <a:chOff x="3508748" y="2504707"/>
            <a:chExt cx="8649321" cy="791347"/>
          </a:xfrm>
        </p:grpSpPr>
        <p:cxnSp>
          <p:nvCxnSpPr>
            <p:cNvPr id="31" name="直接连接符 30"/>
            <p:cNvCxnSpPr/>
            <p:nvPr>
              <p:custDataLst>
                <p:tags r:id="rId6"/>
              </p:custDataLst>
            </p:nvPr>
          </p:nvCxnSpPr>
          <p:spPr>
            <a:xfrm flipH="1">
              <a:off x="3885645" y="2645609"/>
              <a:ext cx="693178" cy="650445"/>
            </a:xfrm>
            <a:prstGeom prst="line">
              <a:avLst/>
            </a:prstGeom>
            <a:noFill/>
            <a:ln w="12700" cap="flat" cmpd="sng" algn="ctr">
              <a:solidFill>
                <a:srgbClr val="FF388C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32" name="任意多边形 31"/>
            <p:cNvSpPr/>
            <p:nvPr>
              <p:custDataLst>
                <p:tags r:id="rId7"/>
              </p:custDataLst>
            </p:nvPr>
          </p:nvSpPr>
          <p:spPr>
            <a:xfrm>
              <a:off x="3525847" y="3026721"/>
              <a:ext cx="505039" cy="228766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rgbClr val="FF388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72000" rtlCol="0" anchor="ctr">
              <a:normAutofit fontScale="87500" lnSpcReduction="20000"/>
            </a:bodyPr>
            <a:lstStyle/>
            <a:p>
              <a:pPr algn="ctr"/>
              <a:endParaRPr lang="zh-CN" altLang="en-US" sz="1400" b="1">
                <a:solidFill>
                  <a:srgbClr val="FF388C">
                    <a:lumMod val="50000"/>
                  </a:srgb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4536264" y="2687102"/>
              <a:ext cx="7621805" cy="587375"/>
            </a:xfrm>
            <a:prstGeom prst="rect">
              <a:avLst/>
            </a:prstGeom>
            <a:noFill/>
          </p:spPr>
          <p:txBody>
            <a:bodyPr wrap="square" rtlCol="0" anchor="ctr" anchorCtr="0"/>
            <a:lstStyle/>
            <a:p>
              <a:pPr algn="l"/>
              <a:r>
                <a:rPr lang="zh-CN" altLang="en-US" b="1" dirty="0" smtClean="0">
                  <a:solidFill>
                    <a:schemeClr val="tx1"/>
                  </a:solidFill>
                  <a:latin typeface="华文细黑" panose="02010600040101010101" charset="-122"/>
                  <a:ea typeface="华文细黑" panose="02010600040101010101" charset="-122"/>
                  <a:sym typeface="Arial" panose="020B0604020202020204" pitchFamily="34" charset="0"/>
                </a:rPr>
                <a:t>第四周：准备比赛事宜，构建训练代码，训练比赛模型</a:t>
              </a:r>
              <a:endParaRPr lang="da-DK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9"/>
              </p:custDataLst>
            </p:nvPr>
          </p:nvSpPr>
          <p:spPr>
            <a:xfrm>
              <a:off x="3508748" y="2504707"/>
              <a:ext cx="536523" cy="52201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rmAutofit lnSpcReduction="10000"/>
            </a:bodyPr>
            <a:lstStyle/>
            <a:p>
              <a:pPr algn="ctr"/>
              <a:r>
                <a:rPr lang="en-US" altLang="zh-CN" b="1" dirty="0">
                  <a:solidFill>
                    <a:srgbClr val="FF388C">
                      <a:lumMod val="50000"/>
                    </a:srgbClr>
                  </a:solidFill>
                  <a:sym typeface="Arial" panose="020B0604020202020204" pitchFamily="34" charset="0"/>
                </a:rPr>
                <a:t>4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第一周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完成入职相关事宜，熟悉相关工具使用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605884" y="3598747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了解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raw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图相关概念和低照图像处理基本方法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605884" y="5293719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3.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仔细阅读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baseline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论文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《Learning to see in the dark》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第一周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5" y="3061067"/>
            <a:ext cx="5005182" cy="35027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21" y="3061066"/>
            <a:ext cx="4986068" cy="3502714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525434" y="1405186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训练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baseline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作者提供的代码，并将结果进行测试，结果如下（图片为作者提供的测试图片）：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525434" y="6986545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      在测试过程中调节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ratio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大小，发现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ratio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越大生成图像越亮，在后面应用中可以作为类似光圈的功能使用。使用提供的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CR2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格式图片做测试，发现原有的代码无法处理。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7201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第二周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758284" y="3410281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marL="742950" indent="-742950" algn="l"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制作分享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PPT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，并完成分享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marL="742950" indent="-742950" algn="l">
              <a:buAutoNum type="arabicPeriod"/>
            </a:pP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marL="742950" indent="-742950" algn="l"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了解熟悉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squid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基本架构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marL="742950" indent="-742950" algn="l">
              <a:buAutoNum type="arabicPeriod"/>
            </a:pP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marL="742950" indent="-742950" algn="l">
              <a:buAutoNum type="arabicPeriod"/>
            </a:pP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将原作者代码修改为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pytorch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版本      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737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第二周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54435" y="5044752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将原有代码迁移到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pytorch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平台上出现的问题：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如果使用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squid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框架，那么由于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raw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图数据较大，直接从硬盘中读取训练速度很慢。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参考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baseline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的思路，将数据先全部加载到内存，然后再进行训练。但是由于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pytorch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的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dataloader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模块在每次迭代加载数据时会将内存清空，所以此方法效果同方法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3.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修改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squid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代码，参考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baseline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的思路直接在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train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文件里将数据加载入内存，不使用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dataloader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,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经过训练比较效果和方法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效果一致，但是速度更快，最终决定使用此方法。</a:t>
            </a:r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5463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第三周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09982" y="7305790"/>
            <a:ext cx="1825988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Ratio=10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57952" y="1705920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使用作者训练的模型测试低照图像（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dng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格式）和正常图像（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ARW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格式），发现存在严重的颜色跑偏问题，说明网络泛化能力较差，部分结果如下图所示：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57" y="3664565"/>
            <a:ext cx="3704030" cy="246534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741627" y="4643580"/>
            <a:ext cx="1372916" cy="836917"/>
          </a:xfrm>
          <a:prstGeom prst="rightArrow">
            <a:avLst/>
          </a:prstGeom>
          <a:noFill/>
          <a:ln w="12700" cap="flat">
            <a:solidFill>
              <a:srgbClr val="00000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83" y="3534278"/>
            <a:ext cx="3644993" cy="24260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9" y="6835065"/>
            <a:ext cx="4503928" cy="2565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83" y="6835064"/>
            <a:ext cx="4503929" cy="2565763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741627" y="7898543"/>
            <a:ext cx="1372916" cy="836917"/>
          </a:xfrm>
          <a:prstGeom prst="rightArrow">
            <a:avLst/>
          </a:prstGeom>
          <a:noFill/>
          <a:ln w="12700" cap="flat">
            <a:solidFill>
              <a:srgbClr val="000000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08120" y="4094549"/>
            <a:ext cx="163620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Ratio=1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050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第三周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57952" y="34261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. 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训练迁移到</a:t>
            </a:r>
            <a:r>
              <a:rPr lang="en-US" altLang="zh-CN" b="1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pytorch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后的代码，并测试训练好的模型，存在两个问题：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 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）最终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loss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收敛在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0.06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左右，而作者的代码收敛在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0.021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左右，说明迁移后的代码训练存在问题。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）测试训练好的模型，图像存在严重的颜色损失和细节丢失（</a:t>
            </a: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相比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于作者代码的生成图）。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148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欢迎加入Mtlab！"/>
          <p:cNvSpPr txBox="1"/>
          <p:nvPr/>
        </p:nvSpPr>
        <p:spPr>
          <a:xfrm>
            <a:off x="695738" y="320386"/>
            <a:ext cx="12372561" cy="111989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>
            <a:lvl1pPr marL="0" marR="0" indent="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1pPr>
            <a:lvl2pPr marL="0" marR="0" indent="228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2pPr>
            <a:lvl3pPr marL="0" marR="0" indent="457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3pPr>
            <a:lvl4pPr marL="0" marR="0" indent="685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4pPr>
            <a:lvl5pPr marL="0" marR="0" indent="9144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5pPr>
            <a:lvl6pPr marL="0" marR="0" indent="11430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6pPr>
            <a:lvl7pPr marL="0" marR="0" indent="13716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7pPr>
            <a:lvl8pPr marL="0" marR="0" indent="16002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8pPr>
            <a:lvl9pPr marL="0" marR="0" indent="1828800" algn="l" defTabSz="584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400" b="0" i="0" u="none" strike="noStrike" cap="all" spc="0" baseline="0">
                <a:ln>
                  <a:noFill/>
                </a:ln>
                <a:solidFill>
                  <a:srgbClr val="606060"/>
                </a:solidFill>
                <a:uFillTx/>
                <a:latin typeface="+mj-lt"/>
                <a:ea typeface="+mj-ea"/>
                <a:cs typeface="+mj-cs"/>
                <a:sym typeface="Gill Sans Light"/>
              </a:defRPr>
            </a:lvl9pPr>
          </a:lstStyle>
          <a:p>
            <a:pPr lvl="1" hangingPunct="1"/>
            <a:r>
              <a:rPr lang="zh-CN" altLang="en-US" sz="4400" b="1" cap="none" dirty="0" smtClean="0">
                <a:solidFill>
                  <a:schemeClr val="tx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</a:rPr>
              <a:t>第三周</a:t>
            </a:r>
            <a:endParaRPr lang="en-US" sz="4400" b="1" cap="none" dirty="0">
              <a:solidFill>
                <a:schemeClr val="tx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838" y="5183984"/>
            <a:ext cx="119907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3295" y="2376740"/>
            <a:ext cx="12215004" cy="121058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738" y="7461357"/>
            <a:ext cx="1182981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605884" y="2132693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525434" y="3753476"/>
            <a:ext cx="10009524" cy="1606213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分析问题：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1.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可能是输入数据存在问题，经过与作者代码对相同图片送入网络的数据进行比对，两者数据相同，证明数据方面没有问题。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endParaRPr lang="en-US" altLang="zh-CN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  <a:p>
            <a:pPr algn="l"/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2.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网络问题，原来的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u-net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可能在编写过程中出现问题。为了排除这个因素，本人从网上下载其他的</a:t>
            </a:r>
            <a:r>
              <a:rPr lang="en-US" altLang="zh-CN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u-net</a:t>
            </a:r>
            <a:r>
              <a:rPr lang="zh-CN" altLang="en-US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sym typeface="Arial" panose="020B0604020202020204" pitchFamily="34" charset="0"/>
              </a:rPr>
              <a:t>，最终出现问题与前述一模一样，证明网络代码编写没有问题。</a:t>
            </a:r>
            <a:endParaRPr lang="en-US" altLang="zh-CN" b="1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613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327"/>
  <p:tag name="KSO_WM_SLIDE_ID" val="diagram327_4"/>
  <p:tag name="KSO_WM_SLIDE_INDEX" val="4"/>
  <p:tag name="KSO_WM_SLIDE_ITEM_CNT" val="4"/>
  <p:tag name="KSO_WM_SLIDE_LAYOUT" val="a_l"/>
  <p:tag name="KSO_WM_SLIDE_LAYOUT_CNT" val="1_1"/>
  <p:tag name="KSO_WM_SLIDE_TYPE" val="contents"/>
  <p:tag name="KSO_WM_DIAGRAM_GROUP_CODE" val="l1-1"/>
  <p:tag name="KSO_WM_TAG_VERSION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7"/>
  <p:tag name="KSO_WM_UNIT_ID" val="259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8"/>
  <p:tag name="KSO_WM_UNIT_ID" val="259*l_i*1_8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3_1"/>
  <p:tag name="KSO_WM_UNIT_ID" val="259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9"/>
  <p:tag name="KSO_WM_UNIT_ID" val="259*l_i*1_9"/>
  <p:tag name="KSO_WM_UNIT_CLEAR" val="1"/>
  <p:tag name="KSO_WM_UNIT_LAYERLEVEL" val="1_1"/>
  <p:tag name="KSO_WM_BEAUTIFY_FLAG" val="#wm#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4"/>
  <p:tag name="KSO_WM_UNIT_ID" val="259*l_i*1_4"/>
  <p:tag name="KSO_WM_UNIT_CLEAR" val="1"/>
  <p:tag name="KSO_WM_UNIT_LAYERLEVEL" val="1_1"/>
  <p:tag name="KSO_WM_BEAUTIFY_FLAG" val="#wm#"/>
  <p:tag name="KSO_WM_DIAGRAM_GROUP_CODE" val="l1-1"/>
  <p:tag name="KSO_WM_UNIT_LINE_FORE_SCHEMECOLOR_INDEX" val="6"/>
  <p:tag name="KSO_WM_UNIT_LINE_FILL_TYPE" val="2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5"/>
  <p:tag name="KSO_WM_UNIT_ID" val="259*l_i*1_5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2_1"/>
  <p:tag name="KSO_WM_UNIT_ID" val="259*l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6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6"/>
  <p:tag name="KSO_WM_UNIT_ID" val="259*l_i*1_6"/>
  <p:tag name="KSO_WM_UNIT_CLEAR" val="1"/>
  <p:tag name="KSO_WM_UNIT_LAYERLEVEL" val="1_1"/>
  <p:tag name="KSO_WM_BEAUTIFY_FLAG" val="#wm#"/>
  <p:tag name="KSO_WM_DIAGRAM_GROUP_CODE" val="l1-1"/>
  <p:tag name="KSO_WM_UNIT_TEXT_FILL_FORE_SCHEMECOLOR_INDEX" val="6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1"/>
  <p:tag name="KSO_WM_UNIT_ID" val="259*l_i*1_1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2"/>
  <p:tag name="KSO_WM_UNIT_ID" val="259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327_4*i*1"/>
  <p:tag name="KSO_WM_TEMPLATE_CATEGORY" val="diagram"/>
  <p:tag name="KSO_WM_TEMPLATE_INDEX" val="327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3"/>
  <p:tag name="KSO_WM_UNIT_ID" val="259*l_i*1_3"/>
  <p:tag name="KSO_WM_UNIT_CLEAR" val="1"/>
  <p:tag name="KSO_WM_UNIT_LAYERLEVEL" val="1_1"/>
  <p:tag name="KSO_WM_BEAUTIFY_FLAG" val="#wm#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327_4*i*10"/>
  <p:tag name="KSO_WM_TEMPLATE_CATEGORY" val="diagram"/>
  <p:tag name="KSO_WM_TEMPLATE_INDEX" val="327"/>
  <p:tag name="KSO_WM_UNIT_INDEX" val="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327_4*i*19"/>
  <p:tag name="KSO_WM_TEMPLATE_CATEGORY" val="diagram"/>
  <p:tag name="KSO_WM_TEMPLATE_INDEX" val="327"/>
  <p:tag name="KSO_WM_UNIT_INDEX" val="1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327_4*i*19"/>
  <p:tag name="KSO_WM_TEMPLATE_CATEGORY" val="diagram"/>
  <p:tag name="KSO_WM_TEMPLATE_INDEX" val="327"/>
  <p:tag name="KSO_WM_UNIT_INDEX" val="1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7"/>
  <p:tag name="KSO_WM_UNIT_ID" val="259*l_i*1_7"/>
  <p:tag name="KSO_WM_UNIT_CLEAR" val="1"/>
  <p:tag name="KSO_WM_UNIT_LAYERLEVEL" val="1_1"/>
  <p:tag name="KSO_WM_BEAUTIFY_FLAG" val="#wm#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9364_1"/>
  <p:tag name="KSO_WM_SLIDE_INDEX" val="1"/>
  <p:tag name="KSO_WM_SLIDE_LAYOUT" val="a_d_g"/>
  <p:tag name="KSO_WM_SLIDE_LAYOUT_CNT" val="1_1_1"/>
  <p:tag name="KSO_WM_SLIDE_TYPE" val="text"/>
  <p:tag name="KSO_WM_BEAUTIFY_FLAG" val="#wm#"/>
  <p:tag name="KSO_WM_SLIDE_POSITION" val="98*139"/>
  <p:tag name="KSO_WM_SLIDE_SIZE" val="524*349"/>
  <p:tag name="KSO_WM_SLIDE_ITEM_CNT" val="1"/>
  <p:tag name="KSO_WM_TEMPLATE_CATEGORY" val="diagram"/>
  <p:tag name="KSO_WM_TEMPLATE_INDEX" val="9364"/>
  <p:tag name="KSO_WM_TAG_VERSION" val="1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8"/>
  <p:tag name="KSO_WM_UNIT_ID" val="259*l_i*1_8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h_f"/>
  <p:tag name="KSO_WM_UNIT_INDEX" val="1_3_1"/>
  <p:tag name="KSO_WM_UNIT_ID" val="259*l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327"/>
  <p:tag name="KSO_WM_UNIT_TYPE" val="l_i"/>
  <p:tag name="KSO_WM_UNIT_INDEX" val="1_9"/>
  <p:tag name="KSO_WM_UNIT_ID" val="259*l_i*1_9"/>
  <p:tag name="KSO_WM_UNIT_CLEAR" val="1"/>
  <p:tag name="KSO_WM_UNIT_LAYERLEVEL" val="1_1"/>
  <p:tag name="KSO_WM_BEAUTIFY_FLAG" val="#wm#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solidFill>
            <a:srgbClr val="000000"/>
          </a:solidFill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just">
          <a:defRPr dirty="0" smtClean="0">
            <a:solidFill>
              <a:srgbClr val="00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solidFill>
            <a:srgbClr val="000000"/>
          </a:solidFill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just">
          <a:defRPr dirty="0" smtClean="0">
            <a:solidFill>
              <a:srgbClr val="00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solidFill>
            <a:srgbClr val="000000"/>
          </a:solidFill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just">
          <a:defRPr dirty="0" smtClean="0">
            <a:solidFill>
              <a:srgbClr val="00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solidFill>
            <a:srgbClr val="000000"/>
          </a:solidFill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just">
          <a:defRPr dirty="0" smtClean="0">
            <a:solidFill>
              <a:srgbClr val="00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9615</TotalTime>
  <Words>1528</Words>
  <Application>Microsoft Office PowerPoint</Application>
  <PresentationFormat>自定义</PresentationFormat>
  <Paragraphs>204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Gill Sans</vt:lpstr>
      <vt:lpstr>Gill Sans Light</vt:lpstr>
      <vt:lpstr>Helvetica Neue</vt:lpstr>
      <vt:lpstr>STKaiti</vt:lpstr>
      <vt:lpstr>STKaiti</vt:lpstr>
      <vt:lpstr>华文细黑</vt:lpstr>
      <vt:lpstr>Arial</vt:lpstr>
      <vt:lpstr>Helvetica</vt:lpstr>
      <vt:lpstr>Times New Roman</vt:lpstr>
      <vt:lpstr>New_Template3</vt:lpstr>
      <vt:lpstr>5_New_Template3</vt:lpstr>
      <vt:lpstr>9_New_Template3</vt:lpstr>
      <vt:lpstr>10_New_Template3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如何做“好”的算法研发？ How to survive and succeed in mt-lab?</dc:title>
  <dc:creator>367</dc:creator>
  <cp:lastModifiedBy>588</cp:lastModifiedBy>
  <cp:revision>559</cp:revision>
  <dcterms:created xsi:type="dcterms:W3CDTF">2018-03-09T03:40:00Z</dcterms:created>
  <dcterms:modified xsi:type="dcterms:W3CDTF">2018-07-09T10:21:59Z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